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6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60" r:id="rId1"/>
  </p:sldMasterIdLst>
  <p:sldIdLst>
    <p:sldId id="261" r:id="rId2"/>
    <p:sldId id="263" r:id="rId3"/>
    <p:sldId id="265" r:id="rId4"/>
    <p:sldId id="266" r:id="rId5"/>
    <p:sldId id="267" r:id="rId6"/>
    <p:sldId id="264" r:id="rId7"/>
    <p:sldId id="260" r:id="rId8"/>
    <p:sldId id="256" r:id="rId9"/>
    <p:sldId id="259" r:id="rId10"/>
    <p:sldId id="257" r:id="rId11"/>
    <p:sldId id="258" r:id="rId12"/>
    <p:sldId id="269" r:id="rId13"/>
    <p:sldId id="270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50" d="100"/>
          <a:sy n="50" d="100"/>
        </p:scale>
        <p:origin x="-10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slide" Target="slides/slide13.xml"/><Relationship Id="rId20" Type="http://schemas.openxmlformats.org/officeDocument/2006/relationships/tableStyles" Target="tableStyles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printerSettings" Target="printerSettings/printerSettings1.bin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19" Type="http://schemas.openxmlformats.org/officeDocument/2006/relationships/theme" Target="theme/theme1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Relationship Id="rId18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E4B10013-8F64-BF4B-B9A1-513D645C8460}" type="datetimeFigureOut">
              <a:rPr lang="en-US" smtClean="0"/>
              <a:pPr/>
              <a:t>5/29/09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302BE00-1A6B-9C4D-B184-285D4A447D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10013-8F64-BF4B-B9A1-513D645C8460}" type="datetimeFigureOut">
              <a:rPr lang="en-US" smtClean="0"/>
              <a:pPr/>
              <a:t>5/29/09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2BE00-1A6B-9C4D-B184-285D4A447D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10013-8F64-BF4B-B9A1-513D645C8460}" type="datetimeFigureOut">
              <a:rPr lang="en-US" smtClean="0"/>
              <a:pPr/>
              <a:t>5/29/09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2BE00-1A6B-9C4D-B184-285D4A447D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10013-8F64-BF4B-B9A1-513D645C8460}" type="datetimeFigureOut">
              <a:rPr lang="en-US" smtClean="0"/>
              <a:pPr/>
              <a:t>5/29/09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2BE00-1A6B-9C4D-B184-285D4A447D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10013-8F64-BF4B-B9A1-513D645C8460}" type="datetimeFigureOut">
              <a:rPr lang="en-US" smtClean="0"/>
              <a:pPr/>
              <a:t>5/29/09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2BE00-1A6B-9C4D-B184-285D4A447D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10013-8F64-BF4B-B9A1-513D645C8460}" type="datetimeFigureOut">
              <a:rPr lang="en-US" smtClean="0"/>
              <a:pPr/>
              <a:t>5/29/09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2BE00-1A6B-9C4D-B184-285D4A447D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4B10013-8F64-BF4B-B9A1-513D645C8460}" type="datetimeFigureOut">
              <a:rPr lang="en-US" smtClean="0"/>
              <a:pPr/>
              <a:t>5/29/09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302BE00-1A6B-9C4D-B184-285D4A447D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E4B10013-8F64-BF4B-B9A1-513D645C8460}" type="datetimeFigureOut">
              <a:rPr lang="en-US" smtClean="0"/>
              <a:pPr/>
              <a:t>5/29/09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302BE00-1A6B-9C4D-B184-285D4A447D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10013-8F64-BF4B-B9A1-513D645C8460}" type="datetimeFigureOut">
              <a:rPr lang="en-US" smtClean="0"/>
              <a:pPr/>
              <a:t>5/29/09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2BE00-1A6B-9C4D-B184-285D4A447D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10013-8F64-BF4B-B9A1-513D645C8460}" type="datetimeFigureOut">
              <a:rPr lang="en-US" smtClean="0"/>
              <a:pPr/>
              <a:t>5/29/09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2BE00-1A6B-9C4D-B184-285D4A447D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10013-8F64-BF4B-B9A1-513D645C8460}" type="datetimeFigureOut">
              <a:rPr lang="en-US" smtClean="0"/>
              <a:pPr/>
              <a:t>5/29/09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2BE00-1A6B-9C4D-B184-285D4A447D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E4B10013-8F64-BF4B-B9A1-513D645C8460}" type="datetimeFigureOut">
              <a:rPr lang="en-US" smtClean="0"/>
              <a:pPr/>
              <a:t>5/29/09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302BE00-1A6B-9C4D-B184-285D4A447D8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CS170 Discussion – 2009-05-01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Bryce Boe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Set immediate flag whenever a regular file is initially created</a:t>
            </a:r>
          </a:p>
          <a:p>
            <a:r>
              <a:rPr lang="en-US" dirty="0" smtClean="0"/>
              <a:t>Suggestion: Trace all the places where files can be created back to common code.</a:t>
            </a:r>
          </a:p>
          <a:p>
            <a:r>
              <a:rPr lang="en-US" dirty="0" smtClean="0"/>
              <a:t>Hint: Somewhere in servers/</a:t>
            </a:r>
            <a:r>
              <a:rPr lang="en-US" dirty="0" err="1" smtClean="0"/>
              <a:t>mfs/open.c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Deleting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files are deleted typically indirect blocks need to be freed</a:t>
            </a:r>
          </a:p>
          <a:p>
            <a:r>
              <a:rPr lang="en-US" dirty="0" smtClean="0"/>
              <a:t>Skip this step if immediate</a:t>
            </a:r>
          </a:p>
          <a:p>
            <a:r>
              <a:rPr lang="en-US" dirty="0" smtClean="0"/>
              <a:t>Suggestion: As before trace the few places that perform this behavior to the common location</a:t>
            </a:r>
          </a:p>
          <a:p>
            <a:r>
              <a:rPr lang="en-US" dirty="0" smtClean="0"/>
              <a:t>Hint: servers/</a:t>
            </a:r>
            <a:r>
              <a:rPr lang="en-US" dirty="0" err="1" smtClean="0"/>
              <a:t>vfs/link.c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file size grows beyond 34 bytes switch to “normal” method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immediate read from </a:t>
            </a:r>
            <a:r>
              <a:rPr lang="en-US" dirty="0" err="1" smtClean="0"/>
              <a:t>inode</a:t>
            </a:r>
            <a:endParaRPr lang="en-US" dirty="0" smtClean="0"/>
          </a:p>
          <a:p>
            <a:r>
              <a:rPr lang="en-US" dirty="0" smtClean="0"/>
              <a:t>If not read as normal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start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Step 1: Successfully set immediate bit, and put checks on open/read/write/delete when an immediate file is encountered.</a:t>
            </a:r>
          </a:p>
          <a:p>
            <a:r>
              <a:rPr lang="en-US" dirty="0" smtClean="0"/>
              <a:t>Step 2: Implement the immediate file</a:t>
            </a:r>
          </a:p>
          <a:p>
            <a:endParaRPr lang="en-US" dirty="0" smtClean="0"/>
          </a:p>
          <a:p>
            <a:r>
              <a:rPr lang="en-US" dirty="0" smtClean="0"/>
              <a:t>Warning: Make regular backups of your </a:t>
            </a:r>
            <a:r>
              <a:rPr lang="en-US" dirty="0" err="1" smtClean="0"/>
              <a:t>minix</a:t>
            </a:r>
            <a:r>
              <a:rPr lang="en-US" dirty="0" smtClean="0"/>
              <a:t> image, as you might destroy it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9 Days left…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of your favorite class ever</a:t>
            </a:r>
          </a:p>
          <a:p>
            <a:r>
              <a:rPr lang="en-US" dirty="0" smtClean="0"/>
              <a:t>of the best time of you life</a:t>
            </a:r>
          </a:p>
          <a:p>
            <a:r>
              <a:rPr lang="en-US" dirty="0" smtClean="0"/>
              <a:t>of the most you’ve ever worked in your life</a:t>
            </a:r>
          </a:p>
          <a:p>
            <a:r>
              <a:rPr lang="en-US" dirty="0" smtClean="0"/>
              <a:t>to complete project 6</a:t>
            </a:r>
          </a:p>
          <a:p>
            <a:r>
              <a:rPr lang="en-US" dirty="0" smtClean="0">
                <a:solidFill>
                  <a:schemeClr val="accent6"/>
                </a:solidFill>
              </a:rPr>
              <a:t>with the coolest TA ever (</a:t>
            </a:r>
            <a:r>
              <a:rPr lang="en-US" dirty="0" err="1" smtClean="0">
                <a:solidFill>
                  <a:schemeClr val="accent6"/>
                </a:solidFill>
              </a:rPr>
              <a:t>jk</a:t>
            </a:r>
            <a:r>
              <a:rPr lang="en-US" dirty="0" smtClean="0">
                <a:solidFill>
                  <a:schemeClr val="accent6"/>
                </a:solidFill>
              </a:rPr>
              <a:t> – or am I?)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Project 6 – Immediate Files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066800"/>
          </a:xfrm>
        </p:spPr>
        <p:txBody>
          <a:bodyPr/>
          <a:lstStyle/>
          <a:p>
            <a:r>
              <a:rPr lang="en-US" dirty="0" smtClean="0"/>
              <a:t>Why?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19800"/>
            <a:ext cx="8229600" cy="55473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1600" dirty="0" err="1" smtClean="0"/>
              <a:t>Mullender</a:t>
            </a:r>
            <a:r>
              <a:rPr lang="en-US" sz="1600" dirty="0" smtClean="0"/>
              <a:t>, S. J. and </a:t>
            </a:r>
            <a:r>
              <a:rPr lang="en-US" sz="1600" dirty="0" err="1" smtClean="0"/>
              <a:t>Tanenbaum</a:t>
            </a:r>
            <a:r>
              <a:rPr lang="en-US" sz="1600" dirty="0" smtClean="0"/>
              <a:t>, A. S. 1984. Immediate files. </a:t>
            </a:r>
            <a:r>
              <a:rPr lang="en-US" sz="1600" dirty="0" err="1" smtClean="0"/>
              <a:t>Softw</a:t>
            </a:r>
            <a:r>
              <a:rPr lang="en-US" sz="1600" dirty="0" smtClean="0"/>
              <a:t>. </a:t>
            </a:r>
            <a:r>
              <a:rPr lang="en-US" sz="1600" dirty="0" err="1" smtClean="0"/>
              <a:t>Pract</a:t>
            </a:r>
            <a:r>
              <a:rPr lang="en-US" sz="1600" dirty="0" smtClean="0"/>
              <a:t>. </a:t>
            </a:r>
            <a:r>
              <a:rPr lang="en-US" sz="1600" dirty="0" err="1" smtClean="0"/>
              <a:t>Exper</a:t>
            </a:r>
            <a:r>
              <a:rPr lang="en-US" sz="1600" dirty="0" smtClean="0"/>
              <a:t>. 14, 4 (Jun. 1984), 365-368. DOI= http://dx.doi.org/10.1002/spe.4380140407 </a:t>
            </a:r>
            <a:endParaRPr lang="en-US" sz="1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1905000"/>
            <a:ext cx="5956300" cy="4025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Inside </a:t>
            </a:r>
            <a:r>
              <a:rPr lang="en-US" dirty="0" err="1" smtClean="0"/>
              <a:t>Minix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v1, v2, v3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v1 files are for older files -- ignore</a:t>
            </a:r>
          </a:p>
          <a:p>
            <a:r>
              <a:rPr lang="en-US" b="1" dirty="0" smtClean="0"/>
              <a:t>v2 files are what this version of </a:t>
            </a:r>
            <a:r>
              <a:rPr lang="en-US" b="1" dirty="0" err="1" smtClean="0"/>
              <a:t>minix</a:t>
            </a:r>
            <a:r>
              <a:rPr lang="en-US" b="1" dirty="0" smtClean="0"/>
              <a:t> creates</a:t>
            </a:r>
          </a:p>
          <a:p>
            <a:r>
              <a:rPr lang="en-US" dirty="0" smtClean="0"/>
              <a:t>v3 files don’t exist, however there are a few comments about them -- ignore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servers/</a:t>
            </a:r>
            <a:r>
              <a:rPr lang="en-US" dirty="0" err="1" smtClean="0"/>
              <a:t>mfs/inode.h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>
                <a:latin typeface="Monaco"/>
                <a:cs typeface="Monaco"/>
              </a:rPr>
              <a:t>EXTERN </a:t>
            </a:r>
            <a:r>
              <a:rPr lang="en-US" dirty="0" err="1" smtClean="0">
                <a:latin typeface="Monaco"/>
                <a:cs typeface="Monaco"/>
              </a:rPr>
              <a:t>struct</a:t>
            </a:r>
            <a:r>
              <a:rPr lang="en-US" dirty="0" smtClean="0">
                <a:latin typeface="Monaco"/>
                <a:cs typeface="Monaco"/>
              </a:rPr>
              <a:t> </a:t>
            </a:r>
            <a:r>
              <a:rPr lang="en-US" dirty="0" err="1" smtClean="0">
                <a:latin typeface="Monaco"/>
                <a:cs typeface="Monaco"/>
              </a:rPr>
              <a:t>inode</a:t>
            </a:r>
            <a:r>
              <a:rPr lang="en-US" dirty="0" smtClean="0">
                <a:latin typeface="Monaco"/>
                <a:cs typeface="Monaco"/>
              </a:rPr>
              <a:t> {</a:t>
            </a:r>
            <a:endParaRPr lang="en-US" dirty="0" smtClean="0">
              <a:latin typeface="Monaco"/>
              <a:cs typeface="Monaco"/>
            </a:endParaRPr>
          </a:p>
          <a:p>
            <a:pPr>
              <a:buNone/>
            </a:pPr>
            <a:r>
              <a:rPr lang="en-US" b="1" dirty="0" smtClean="0">
                <a:solidFill>
                  <a:schemeClr val="accent2"/>
                </a:solidFill>
                <a:latin typeface="Monaco"/>
                <a:cs typeface="Monaco"/>
              </a:rPr>
              <a:t>  </a:t>
            </a:r>
            <a:r>
              <a:rPr lang="en-US" b="1" dirty="0" err="1" smtClean="0">
                <a:solidFill>
                  <a:schemeClr val="accent2"/>
                </a:solidFill>
                <a:latin typeface="Monaco"/>
                <a:cs typeface="Monaco"/>
              </a:rPr>
              <a:t>mode_t</a:t>
            </a:r>
            <a:r>
              <a:rPr lang="en-US" b="1" dirty="0" smtClean="0">
                <a:solidFill>
                  <a:schemeClr val="accent2"/>
                </a:solidFill>
                <a:latin typeface="Monaco"/>
                <a:cs typeface="Monaco"/>
              </a:rPr>
              <a:t> </a:t>
            </a:r>
            <a:r>
              <a:rPr lang="en-US" b="1" dirty="0" err="1" smtClean="0">
                <a:solidFill>
                  <a:schemeClr val="accent2"/>
                </a:solidFill>
                <a:latin typeface="Monaco"/>
                <a:cs typeface="Monaco"/>
              </a:rPr>
              <a:t>i_mode</a:t>
            </a:r>
            <a:r>
              <a:rPr lang="en-US" b="1" dirty="0" smtClean="0">
                <a:solidFill>
                  <a:schemeClr val="accent2"/>
                </a:solidFill>
                <a:latin typeface="Monaco"/>
                <a:cs typeface="Monaco"/>
              </a:rPr>
              <a:t>;     /* file type, protection, etc. */</a:t>
            </a:r>
          </a:p>
          <a:p>
            <a:pPr>
              <a:buNone/>
            </a:pPr>
            <a:r>
              <a:rPr lang="en-US" dirty="0" smtClean="0">
                <a:latin typeface="Monaco"/>
                <a:cs typeface="Monaco"/>
              </a:rPr>
              <a:t>  </a:t>
            </a:r>
            <a:r>
              <a:rPr lang="en-US" dirty="0" err="1" smtClean="0">
                <a:latin typeface="Monaco"/>
                <a:cs typeface="Monaco"/>
              </a:rPr>
              <a:t>nlink_t</a:t>
            </a:r>
            <a:r>
              <a:rPr lang="en-US" dirty="0" smtClean="0">
                <a:latin typeface="Monaco"/>
                <a:cs typeface="Monaco"/>
              </a:rPr>
              <a:t> </a:t>
            </a:r>
            <a:r>
              <a:rPr lang="en-US" dirty="0" err="1" smtClean="0">
                <a:latin typeface="Monaco"/>
                <a:cs typeface="Monaco"/>
              </a:rPr>
              <a:t>i_nlinks</a:t>
            </a:r>
            <a:r>
              <a:rPr lang="en-US" dirty="0" smtClean="0">
                <a:latin typeface="Monaco"/>
                <a:cs typeface="Monaco"/>
              </a:rPr>
              <a:t>;  /* how many links to this file */</a:t>
            </a:r>
          </a:p>
          <a:p>
            <a:pPr>
              <a:buNone/>
            </a:pPr>
            <a:r>
              <a:rPr lang="en-US" dirty="0" smtClean="0">
                <a:latin typeface="Monaco"/>
                <a:cs typeface="Monaco"/>
              </a:rPr>
              <a:t>  </a:t>
            </a:r>
            <a:r>
              <a:rPr lang="en-US" dirty="0" err="1" smtClean="0">
                <a:latin typeface="Monaco"/>
                <a:cs typeface="Monaco"/>
              </a:rPr>
              <a:t>uid_t</a:t>
            </a:r>
            <a:r>
              <a:rPr lang="en-US" dirty="0" smtClean="0">
                <a:latin typeface="Monaco"/>
                <a:cs typeface="Monaco"/>
              </a:rPr>
              <a:t> </a:t>
            </a:r>
            <a:r>
              <a:rPr lang="en-US" dirty="0" err="1" smtClean="0">
                <a:latin typeface="Monaco"/>
                <a:cs typeface="Monaco"/>
              </a:rPr>
              <a:t>i_uid</a:t>
            </a:r>
            <a:r>
              <a:rPr lang="en-US" dirty="0" smtClean="0">
                <a:latin typeface="Monaco"/>
                <a:cs typeface="Monaco"/>
              </a:rPr>
              <a:t>;       /* user id of the file's owner */</a:t>
            </a:r>
          </a:p>
          <a:p>
            <a:pPr>
              <a:buNone/>
            </a:pPr>
            <a:r>
              <a:rPr lang="en-US" dirty="0" smtClean="0">
                <a:latin typeface="Monaco"/>
                <a:cs typeface="Monaco"/>
              </a:rPr>
              <a:t>  </a:t>
            </a:r>
            <a:r>
              <a:rPr lang="en-US" dirty="0" err="1" smtClean="0">
                <a:latin typeface="Monaco"/>
                <a:cs typeface="Monaco"/>
              </a:rPr>
              <a:t>gid_t</a:t>
            </a:r>
            <a:r>
              <a:rPr lang="en-US" dirty="0" smtClean="0">
                <a:latin typeface="Monaco"/>
                <a:cs typeface="Monaco"/>
              </a:rPr>
              <a:t> </a:t>
            </a:r>
            <a:r>
              <a:rPr lang="en-US" dirty="0" err="1" smtClean="0">
                <a:latin typeface="Monaco"/>
                <a:cs typeface="Monaco"/>
              </a:rPr>
              <a:t>i_gid</a:t>
            </a:r>
            <a:r>
              <a:rPr lang="en-US" dirty="0" smtClean="0">
                <a:latin typeface="Monaco"/>
                <a:cs typeface="Monaco"/>
              </a:rPr>
              <a:t>;       /* group number */</a:t>
            </a:r>
          </a:p>
          <a:p>
            <a:pPr>
              <a:buNone/>
            </a:pPr>
            <a:r>
              <a:rPr lang="en-US" b="1" dirty="0" smtClean="0">
                <a:solidFill>
                  <a:srgbClr val="438086"/>
                </a:solidFill>
                <a:latin typeface="Monaco"/>
                <a:cs typeface="Monaco"/>
              </a:rPr>
              <a:t>  </a:t>
            </a:r>
            <a:r>
              <a:rPr lang="en-US" b="1" dirty="0" err="1" smtClean="0">
                <a:solidFill>
                  <a:srgbClr val="438086"/>
                </a:solidFill>
                <a:latin typeface="Monaco"/>
                <a:cs typeface="Monaco"/>
              </a:rPr>
              <a:t>off_t</a:t>
            </a:r>
            <a:r>
              <a:rPr lang="en-US" b="1" dirty="0" smtClean="0">
                <a:solidFill>
                  <a:srgbClr val="438086"/>
                </a:solidFill>
                <a:latin typeface="Monaco"/>
                <a:cs typeface="Monaco"/>
              </a:rPr>
              <a:t> </a:t>
            </a:r>
            <a:r>
              <a:rPr lang="en-US" b="1" dirty="0" err="1" smtClean="0">
                <a:solidFill>
                  <a:srgbClr val="438086"/>
                </a:solidFill>
                <a:latin typeface="Monaco"/>
                <a:cs typeface="Monaco"/>
              </a:rPr>
              <a:t>i_size</a:t>
            </a:r>
            <a:r>
              <a:rPr lang="en-US" b="1" dirty="0" smtClean="0">
                <a:solidFill>
                  <a:srgbClr val="438086"/>
                </a:solidFill>
                <a:latin typeface="Monaco"/>
                <a:cs typeface="Monaco"/>
              </a:rPr>
              <a:t>;      /* current file size in bytes */</a:t>
            </a:r>
          </a:p>
          <a:p>
            <a:pPr>
              <a:buNone/>
            </a:pPr>
            <a:r>
              <a:rPr lang="en-US" dirty="0" smtClean="0">
                <a:latin typeface="Monaco"/>
                <a:cs typeface="Monaco"/>
              </a:rPr>
              <a:t>  </a:t>
            </a:r>
            <a:r>
              <a:rPr lang="en-US" dirty="0" err="1" smtClean="0">
                <a:latin typeface="Monaco"/>
                <a:cs typeface="Monaco"/>
              </a:rPr>
              <a:t>time_t</a:t>
            </a:r>
            <a:r>
              <a:rPr lang="en-US" dirty="0" smtClean="0">
                <a:latin typeface="Monaco"/>
                <a:cs typeface="Monaco"/>
              </a:rPr>
              <a:t> </a:t>
            </a:r>
            <a:r>
              <a:rPr lang="en-US" dirty="0" err="1" smtClean="0">
                <a:latin typeface="Monaco"/>
                <a:cs typeface="Monaco"/>
              </a:rPr>
              <a:t>i_atime</a:t>
            </a:r>
            <a:r>
              <a:rPr lang="en-US" dirty="0" smtClean="0">
                <a:latin typeface="Monaco"/>
                <a:cs typeface="Monaco"/>
              </a:rPr>
              <a:t>;    /* time of last access (V2 only) */</a:t>
            </a:r>
          </a:p>
          <a:p>
            <a:pPr>
              <a:buNone/>
            </a:pPr>
            <a:r>
              <a:rPr lang="en-US" dirty="0" smtClean="0">
                <a:latin typeface="Monaco"/>
                <a:cs typeface="Monaco"/>
              </a:rPr>
              <a:t>  </a:t>
            </a:r>
            <a:r>
              <a:rPr lang="en-US" dirty="0" err="1" smtClean="0">
                <a:latin typeface="Monaco"/>
                <a:cs typeface="Monaco"/>
              </a:rPr>
              <a:t>time_t</a:t>
            </a:r>
            <a:r>
              <a:rPr lang="en-US" dirty="0" smtClean="0">
                <a:latin typeface="Monaco"/>
                <a:cs typeface="Monaco"/>
              </a:rPr>
              <a:t> </a:t>
            </a:r>
            <a:r>
              <a:rPr lang="en-US" dirty="0" err="1" smtClean="0">
                <a:latin typeface="Monaco"/>
                <a:cs typeface="Monaco"/>
              </a:rPr>
              <a:t>i_mtime</a:t>
            </a:r>
            <a:r>
              <a:rPr lang="en-US" dirty="0" smtClean="0">
                <a:latin typeface="Monaco"/>
                <a:cs typeface="Monaco"/>
              </a:rPr>
              <a:t>;    /* when</a:t>
            </a:r>
            <a:r>
              <a:rPr lang="en-US" dirty="0" smtClean="0">
                <a:latin typeface="Monaco"/>
                <a:cs typeface="Monaco"/>
              </a:rPr>
              <a:t> file </a:t>
            </a:r>
            <a:r>
              <a:rPr lang="en-US" dirty="0" smtClean="0">
                <a:latin typeface="Monaco"/>
                <a:cs typeface="Monaco"/>
              </a:rPr>
              <a:t>data last changed */</a:t>
            </a:r>
          </a:p>
          <a:p>
            <a:pPr>
              <a:buNone/>
            </a:pPr>
            <a:r>
              <a:rPr lang="en-US" dirty="0" smtClean="0">
                <a:latin typeface="Monaco"/>
                <a:cs typeface="Monaco"/>
              </a:rPr>
              <a:t>  </a:t>
            </a:r>
            <a:r>
              <a:rPr lang="en-US" dirty="0" err="1" smtClean="0">
                <a:latin typeface="Monaco"/>
                <a:cs typeface="Monaco"/>
              </a:rPr>
              <a:t>time_t</a:t>
            </a:r>
            <a:r>
              <a:rPr lang="en-US" dirty="0" smtClean="0">
                <a:latin typeface="Monaco"/>
                <a:cs typeface="Monaco"/>
              </a:rPr>
              <a:t> </a:t>
            </a:r>
            <a:r>
              <a:rPr lang="en-US" dirty="0" err="1" smtClean="0">
                <a:latin typeface="Monaco"/>
                <a:cs typeface="Monaco"/>
              </a:rPr>
              <a:t>i_ctime</a:t>
            </a:r>
            <a:r>
              <a:rPr lang="en-US" dirty="0" smtClean="0">
                <a:latin typeface="Monaco"/>
                <a:cs typeface="Monaco"/>
              </a:rPr>
              <a:t>;    /* when was </a:t>
            </a:r>
            <a:r>
              <a:rPr lang="en-US" dirty="0" err="1" smtClean="0">
                <a:latin typeface="Monaco"/>
                <a:cs typeface="Monaco"/>
              </a:rPr>
              <a:t>inode</a:t>
            </a:r>
            <a:r>
              <a:rPr lang="en-US" dirty="0" smtClean="0">
                <a:latin typeface="Monaco"/>
                <a:cs typeface="Monaco"/>
              </a:rPr>
              <a:t> itself </a:t>
            </a:r>
            <a:r>
              <a:rPr lang="en-US" dirty="0" smtClean="0">
                <a:latin typeface="Monaco"/>
                <a:cs typeface="Monaco"/>
              </a:rPr>
              <a:t>changed *</a:t>
            </a:r>
            <a:r>
              <a:rPr lang="en-US" dirty="0" smtClean="0">
                <a:latin typeface="Monaco"/>
                <a:cs typeface="Monaco"/>
              </a:rPr>
              <a:t>/</a:t>
            </a:r>
          </a:p>
          <a:p>
            <a:pPr>
              <a:buNone/>
            </a:pPr>
            <a:r>
              <a:rPr lang="en-US" b="1" dirty="0" smtClean="0">
                <a:solidFill>
                  <a:srgbClr val="438086"/>
                </a:solidFill>
                <a:latin typeface="Monaco"/>
                <a:cs typeface="Monaco"/>
              </a:rPr>
              <a:t>  </a:t>
            </a:r>
            <a:r>
              <a:rPr lang="en-US" b="1" dirty="0" err="1" smtClean="0">
                <a:solidFill>
                  <a:srgbClr val="438086"/>
                </a:solidFill>
                <a:latin typeface="Monaco"/>
                <a:cs typeface="Monaco"/>
              </a:rPr>
              <a:t>zone_t</a:t>
            </a:r>
            <a:r>
              <a:rPr lang="en-US" b="1" dirty="0" smtClean="0">
                <a:solidFill>
                  <a:srgbClr val="438086"/>
                </a:solidFill>
                <a:latin typeface="Monaco"/>
                <a:cs typeface="Monaco"/>
              </a:rPr>
              <a:t> i_zone[V2_NR_TZONES]; /* zone </a:t>
            </a:r>
            <a:r>
              <a:rPr lang="en-US" b="1" dirty="0" smtClean="0">
                <a:solidFill>
                  <a:srgbClr val="438086"/>
                </a:solidFill>
                <a:latin typeface="Monaco"/>
                <a:cs typeface="Monaco"/>
              </a:rPr>
              <a:t>numbers </a:t>
            </a:r>
            <a:r>
              <a:rPr lang="en-US" b="1" dirty="0" smtClean="0">
                <a:solidFill>
                  <a:srgbClr val="438086"/>
                </a:solidFill>
                <a:latin typeface="Monaco"/>
                <a:cs typeface="Monaco"/>
              </a:rPr>
              <a:t>*/</a:t>
            </a:r>
          </a:p>
          <a:p>
            <a:pPr>
              <a:buNone/>
            </a:pPr>
            <a:r>
              <a:rPr lang="en-US" dirty="0" smtClean="0">
                <a:latin typeface="Monaco"/>
                <a:cs typeface="Monaco"/>
              </a:rPr>
              <a:t>	</a:t>
            </a:r>
            <a:r>
              <a:rPr lang="en-US" dirty="0" smtClean="0">
                <a:latin typeface="Monaco"/>
                <a:cs typeface="Monaco"/>
              </a:rPr>
              <a:t>…</a:t>
            </a:r>
          </a:p>
          <a:p>
            <a:pPr>
              <a:buNone/>
            </a:pPr>
            <a:r>
              <a:rPr lang="en-US" dirty="0" smtClean="0">
                <a:latin typeface="Monaco"/>
                <a:cs typeface="Monaco"/>
              </a:rPr>
              <a:t>  &lt;remainder of </a:t>
            </a:r>
            <a:r>
              <a:rPr lang="en-US" dirty="0" err="1" smtClean="0">
                <a:latin typeface="Monaco"/>
                <a:cs typeface="Monaco"/>
              </a:rPr>
              <a:t>struct</a:t>
            </a:r>
            <a:r>
              <a:rPr lang="en-US" dirty="0" smtClean="0">
                <a:latin typeface="Monaco"/>
                <a:cs typeface="Monaco"/>
              </a:rPr>
              <a:t> not saved on disk&gt;</a:t>
            </a:r>
          </a:p>
          <a:p>
            <a:pPr>
              <a:buNone/>
            </a:pPr>
            <a:r>
              <a:rPr lang="en-US" dirty="0">
                <a:latin typeface="Monaco"/>
                <a:cs typeface="Monaco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include/</a:t>
            </a:r>
            <a:r>
              <a:rPr lang="en-US" dirty="0" err="1" smtClean="0"/>
              <a:t>minix/const.h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Defines constants used by </a:t>
            </a:r>
            <a:r>
              <a:rPr lang="en-US" dirty="0" err="1" smtClean="0"/>
              <a:t>mfs</a:t>
            </a:r>
            <a:endParaRPr lang="en-US" dirty="0" smtClean="0"/>
          </a:p>
          <a:p>
            <a:pPr lvl="1"/>
            <a:r>
              <a:rPr lang="en-US" dirty="0" smtClean="0"/>
              <a:t>I_REGULAR – regular file</a:t>
            </a:r>
          </a:p>
          <a:p>
            <a:pPr lvl="1"/>
            <a:r>
              <a:rPr lang="en-US" dirty="0" smtClean="0"/>
              <a:t>I_TYPE – mask for file type</a:t>
            </a:r>
          </a:p>
          <a:p>
            <a:r>
              <a:rPr lang="en-US" dirty="0" smtClean="0"/>
              <a:t>Note: These are used in </a:t>
            </a:r>
            <a:r>
              <a:rPr lang="en-US" dirty="0" err="1" smtClean="0"/>
              <a:t>ushorts</a:t>
            </a:r>
            <a:r>
              <a:rPr lang="en-US" dirty="0" smtClean="0"/>
              <a:t> (2 bytes)</a:t>
            </a:r>
          </a:p>
          <a:p>
            <a:r>
              <a:rPr lang="en-US" dirty="0" smtClean="0"/>
              <a:t>Suggestion: Add an I_IMMEDIATE that fits in </a:t>
            </a:r>
            <a:r>
              <a:rPr lang="en-US" dirty="0" err="1" smtClean="0"/>
              <a:t>ushort</a:t>
            </a:r>
            <a:r>
              <a:rPr lang="en-US" dirty="0" smtClean="0"/>
              <a:t> and doesn’t conflict with the masks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600" dirty="0" smtClean="0">
                <a:latin typeface="Monaco"/>
                <a:cs typeface="Monaco"/>
              </a:rPr>
              <a:t>I_TYPE                  0170000 /* </a:t>
            </a:r>
            <a:r>
              <a:rPr lang="en-US" sz="1600" dirty="0" err="1" smtClean="0">
                <a:latin typeface="Monaco"/>
                <a:cs typeface="Monaco"/>
              </a:rPr>
              <a:t>inode</a:t>
            </a:r>
            <a:r>
              <a:rPr lang="en-US" sz="1600" dirty="0" smtClean="0">
                <a:latin typeface="Monaco"/>
                <a:cs typeface="Monaco"/>
              </a:rPr>
              <a:t> type */</a:t>
            </a:r>
          </a:p>
          <a:p>
            <a:r>
              <a:rPr lang="en-US" sz="1600" dirty="0" smtClean="0">
                <a:latin typeface="Monaco"/>
                <a:cs typeface="Monaco"/>
              </a:rPr>
              <a:t>I_SYMBOLIC_LINK         0120000 /* symbolic link */</a:t>
            </a:r>
          </a:p>
          <a:p>
            <a:r>
              <a:rPr lang="en-US" sz="1600" dirty="0" smtClean="0">
                <a:latin typeface="Monaco"/>
                <a:cs typeface="Monaco"/>
              </a:rPr>
              <a:t>I_REGULAR               0100000 /* regular file */</a:t>
            </a:r>
          </a:p>
          <a:p>
            <a:r>
              <a:rPr lang="en-US" sz="1600" dirty="0" smtClean="0">
                <a:latin typeface="Monaco"/>
                <a:cs typeface="Monaco"/>
              </a:rPr>
              <a:t>#define I_BLOCK_SPECIAL 0060000 /* block special file */</a:t>
            </a:r>
          </a:p>
          <a:p>
            <a:r>
              <a:rPr lang="en-US" sz="1600" dirty="0" smtClean="0">
                <a:latin typeface="Monaco"/>
                <a:cs typeface="Monaco"/>
              </a:rPr>
              <a:t>#define I_DIRECTORY     0040000 /* file is a directory */</a:t>
            </a:r>
          </a:p>
          <a:p>
            <a:r>
              <a:rPr lang="en-US" sz="1600" dirty="0" smtClean="0">
                <a:latin typeface="Monaco"/>
                <a:cs typeface="Monaco"/>
              </a:rPr>
              <a:t>#define I_CHAR_SPECIAL  0020000 /* character special file */</a:t>
            </a:r>
          </a:p>
          <a:p>
            <a:r>
              <a:rPr lang="en-US" sz="1600" dirty="0" smtClean="0">
                <a:latin typeface="Monaco"/>
                <a:cs typeface="Monaco"/>
              </a:rPr>
              <a:t>#define I_NAMED_PIPE    0010000 /* named pipe (FIFO) */</a:t>
            </a:r>
          </a:p>
          <a:p>
            <a:r>
              <a:rPr lang="en-US" sz="1600" dirty="0" smtClean="0">
                <a:latin typeface="Monaco"/>
                <a:cs typeface="Monaco"/>
              </a:rPr>
              <a:t>#define I_SET_UID_BIT   0004000 /* set effective </a:t>
            </a:r>
            <a:r>
              <a:rPr lang="en-US" sz="1600" dirty="0" err="1" smtClean="0">
                <a:latin typeface="Monaco"/>
                <a:cs typeface="Monaco"/>
              </a:rPr>
              <a:t>uid_t</a:t>
            </a:r>
            <a:r>
              <a:rPr lang="en-US" sz="1600" dirty="0" smtClean="0">
                <a:latin typeface="Monaco"/>
                <a:cs typeface="Monaco"/>
              </a:rPr>
              <a:t> */</a:t>
            </a:r>
          </a:p>
          <a:p>
            <a:r>
              <a:rPr lang="en-US" sz="1600" dirty="0" smtClean="0">
                <a:latin typeface="Monaco"/>
                <a:cs typeface="Monaco"/>
              </a:rPr>
              <a:t>#define I_SET_GID_BIT   0002000 /* set effective </a:t>
            </a:r>
            <a:r>
              <a:rPr lang="en-US" sz="1600" dirty="0" err="1" smtClean="0">
                <a:latin typeface="Monaco"/>
                <a:cs typeface="Monaco"/>
              </a:rPr>
              <a:t>gid_t</a:t>
            </a:r>
            <a:r>
              <a:rPr lang="en-US" sz="1600" dirty="0" smtClean="0">
                <a:latin typeface="Monaco"/>
                <a:cs typeface="Monaco"/>
              </a:rPr>
              <a:t> */</a:t>
            </a:r>
          </a:p>
          <a:p>
            <a:r>
              <a:rPr lang="en-US" sz="1600" dirty="0" smtClean="0">
                <a:latin typeface="Monaco"/>
                <a:cs typeface="Monaco"/>
              </a:rPr>
              <a:t>#define ALL_MODES       0006777 /* all bits for </a:t>
            </a:r>
            <a:r>
              <a:rPr lang="en-US" sz="1600" dirty="0" err="1" smtClean="0">
                <a:latin typeface="Monaco"/>
                <a:cs typeface="Monaco"/>
              </a:rPr>
              <a:t>u,g,o</a:t>
            </a:r>
            <a:r>
              <a:rPr lang="en-US" sz="1600" dirty="0" smtClean="0">
                <a:latin typeface="Monaco"/>
                <a:cs typeface="Monaco"/>
              </a:rPr>
              <a:t> */</a:t>
            </a:r>
          </a:p>
          <a:p>
            <a:r>
              <a:rPr lang="en-US" sz="1600" dirty="0" smtClean="0">
                <a:latin typeface="Monaco"/>
                <a:cs typeface="Monaco"/>
              </a:rPr>
              <a:t>#define RWX_MODES       0000777 /* mode bits for RWX only */</a:t>
            </a:r>
          </a:p>
          <a:p>
            <a:r>
              <a:rPr lang="en-US" sz="1600" dirty="0" smtClean="0">
                <a:latin typeface="Monaco"/>
                <a:cs typeface="Monaco"/>
              </a:rPr>
              <a:t>#define R_BIT           0000004 /* </a:t>
            </a:r>
            <a:r>
              <a:rPr lang="en-US" sz="1600" dirty="0" err="1" smtClean="0">
                <a:latin typeface="Monaco"/>
                <a:cs typeface="Monaco"/>
              </a:rPr>
              <a:t>Rwx</a:t>
            </a:r>
            <a:r>
              <a:rPr lang="en-US" sz="1600" dirty="0" smtClean="0">
                <a:latin typeface="Monaco"/>
                <a:cs typeface="Monaco"/>
              </a:rPr>
              <a:t> protection bit */</a:t>
            </a:r>
          </a:p>
          <a:p>
            <a:r>
              <a:rPr lang="en-US" sz="1600" dirty="0" smtClean="0">
                <a:latin typeface="Monaco"/>
                <a:cs typeface="Monaco"/>
              </a:rPr>
              <a:t>#define W_BIT           0000002 /* </a:t>
            </a:r>
            <a:r>
              <a:rPr lang="en-US" sz="1600" dirty="0" err="1" smtClean="0">
                <a:latin typeface="Monaco"/>
                <a:cs typeface="Monaco"/>
              </a:rPr>
              <a:t>rWx</a:t>
            </a:r>
            <a:r>
              <a:rPr lang="en-US" sz="1600" dirty="0" smtClean="0">
                <a:latin typeface="Monaco"/>
                <a:cs typeface="Monaco"/>
              </a:rPr>
              <a:t> protection bit */</a:t>
            </a:r>
          </a:p>
          <a:p>
            <a:r>
              <a:rPr lang="en-US" sz="1600" dirty="0" smtClean="0">
                <a:latin typeface="Monaco"/>
                <a:cs typeface="Monaco"/>
              </a:rPr>
              <a:t>#define X_BIT           0000001 /* </a:t>
            </a:r>
            <a:r>
              <a:rPr lang="en-US" sz="1600" dirty="0" err="1" smtClean="0">
                <a:latin typeface="Monaco"/>
                <a:cs typeface="Monaco"/>
              </a:rPr>
              <a:t>rwX</a:t>
            </a:r>
            <a:r>
              <a:rPr lang="en-US" sz="1600" dirty="0" smtClean="0">
                <a:latin typeface="Monaco"/>
                <a:cs typeface="Monaco"/>
              </a:rPr>
              <a:t> protection bit */</a:t>
            </a:r>
          </a:p>
          <a:p>
            <a:r>
              <a:rPr lang="en-US" sz="1600" dirty="0" smtClean="0">
                <a:latin typeface="Monaco"/>
                <a:cs typeface="Monaco"/>
              </a:rPr>
              <a:t>#define I_NOT_ALLOC     0000000 /* this </a:t>
            </a:r>
            <a:r>
              <a:rPr lang="en-US" sz="1600" dirty="0" err="1" smtClean="0">
                <a:latin typeface="Monaco"/>
                <a:cs typeface="Monaco"/>
              </a:rPr>
              <a:t>inode</a:t>
            </a:r>
            <a:r>
              <a:rPr lang="en-US" sz="1600" dirty="0" smtClean="0">
                <a:latin typeface="Monaco"/>
                <a:cs typeface="Monaco"/>
              </a:rPr>
              <a:t> is free */</a:t>
            </a:r>
          </a:p>
          <a:p>
            <a:endParaRPr lang="en-US" sz="1600" dirty="0">
              <a:latin typeface="Monaco"/>
              <a:cs typeface="Monac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ＭＳ ゴシック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Urban.thmx</Template>
  <TotalTime>881</TotalTime>
  <Words>676</Words>
  <Application>Microsoft Macintosh PowerPoint</Application>
  <PresentationFormat>On-screen Show (4:3)</PresentationFormat>
  <Paragraphs>71</Paragraphs>
  <Slides>14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Urban</vt:lpstr>
      <vt:lpstr>CS170 Discussion – 2009-05-01</vt:lpstr>
      <vt:lpstr>9 Days left…</vt:lpstr>
      <vt:lpstr>Project 6 – Immediate Files</vt:lpstr>
      <vt:lpstr>Why?</vt:lpstr>
      <vt:lpstr>Inside Minix</vt:lpstr>
      <vt:lpstr>v1, v2, v3 files</vt:lpstr>
      <vt:lpstr>servers/mfs/inode.h</vt:lpstr>
      <vt:lpstr>include/minix/const.h</vt:lpstr>
      <vt:lpstr>Constants</vt:lpstr>
      <vt:lpstr>Adding Files</vt:lpstr>
      <vt:lpstr>Deleting Files</vt:lpstr>
      <vt:lpstr>Writing Files</vt:lpstr>
      <vt:lpstr>Reading Files</vt:lpstr>
      <vt:lpstr>How to start</vt:lpstr>
    </vt:vector>
  </TitlesOfParts>
  <Company>UCSB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include/minix/const.h</dc:title>
  <dc:creator>Bryce Boe</dc:creator>
  <cp:lastModifiedBy>Bryce Boe</cp:lastModifiedBy>
  <cp:revision>13</cp:revision>
  <dcterms:created xsi:type="dcterms:W3CDTF">2009-05-29T18:22:20Z</dcterms:created>
  <dcterms:modified xsi:type="dcterms:W3CDTF">2009-05-29T21:46:31Z</dcterms:modified>
</cp:coreProperties>
</file>